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60" r:id="rId6"/>
    <p:sldId id="262" r:id="rId7"/>
    <p:sldId id="264" r:id="rId8"/>
    <p:sldId id="266" r:id="rId9"/>
    <p:sldId id="268" r:id="rId10"/>
    <p:sldId id="259" r:id="rId11"/>
    <p:sldId id="261" r:id="rId12"/>
    <p:sldId id="263" r:id="rId13"/>
    <p:sldId id="265" r:id="rId14"/>
    <p:sldId id="267" r:id="rId15"/>
    <p:sldId id="284" r:id="rId16"/>
    <p:sldId id="286" r:id="rId17"/>
    <p:sldId id="288" r:id="rId18"/>
    <p:sldId id="290" r:id="rId19"/>
    <p:sldId id="291" r:id="rId20"/>
    <p:sldId id="289" r:id="rId21"/>
    <p:sldId id="287" r:id="rId22"/>
    <p:sldId id="285" r:id="rId23"/>
    <p:sldId id="293" r:id="rId24"/>
    <p:sldId id="295" r:id="rId25"/>
    <p:sldId id="292" r:id="rId26"/>
    <p:sldId id="297" r:id="rId27"/>
    <p:sldId id="299" r:id="rId28"/>
    <p:sldId id="301" r:id="rId29"/>
    <p:sldId id="294" r:id="rId30"/>
    <p:sldId id="296" r:id="rId31"/>
    <p:sldId id="298" r:id="rId32"/>
    <p:sldId id="300" r:id="rId33"/>
    <p:sldId id="303" r:id="rId34"/>
    <p:sldId id="302" r:id="rId35"/>
    <p:sldId id="306" r:id="rId36"/>
    <p:sldId id="307" r:id="rId37"/>
    <p:sldId id="309" r:id="rId38"/>
    <p:sldId id="312" r:id="rId39"/>
    <p:sldId id="314" r:id="rId40"/>
    <p:sldId id="304" r:id="rId41"/>
    <p:sldId id="305" r:id="rId42"/>
    <p:sldId id="308" r:id="rId43"/>
    <p:sldId id="310" r:id="rId44"/>
    <p:sldId id="313" r:id="rId45"/>
    <p:sldId id="315" r:id="rId46"/>
  </p:sldIdLst>
  <p:sldSz cx="12192000" cy="6858000"/>
  <p:notesSz cx="6858000" cy="12192000"/>
  <p:defaultTextStyle>
    <a:defPPr>
      <a:defRPr lang="de-DE"/>
    </a:defPPr>
    <a:lvl1pPr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1pPr>
    <a:lvl2pPr marL="4572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2pPr>
    <a:lvl3pPr marL="9144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3pPr>
    <a:lvl4pPr marL="13716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4pPr>
    <a:lvl5pPr marL="18288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ＭＳ Ｐゴシック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ＭＳ Ｐゴシック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ＭＳ Ｐゴシック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ＭＳ Ｐゴシック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47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5E3A30E-709D-46E0-B02C-6294497F8203}" type="slidenum">
              <a:rPr lang="en-GB"/>
              <a:t>‹Nr.›</a:t>
            </a:fld>
            <a:endParaRPr lang="en-GB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14972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&amp; Bild 1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1273834" y="1800224"/>
            <a:ext cx="8624413" cy="414972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GB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 bwMode="auto">
          <a:xfrm>
            <a:off x="10048486" y="1800220"/>
            <a:ext cx="1980000" cy="4149725"/>
          </a:xfrm>
        </p:spPr>
        <p:txBody>
          <a:bodyPr/>
          <a:lstStyle>
            <a:lvl1pPr>
              <a:defRPr sz="2000"/>
            </a:lvl1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B2610E8-C1F9-4FC9-A900-309ADB975FC0}" type="slidenum">
              <a:rPr lang="en-GB"/>
              <a:t>‹Nr.›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&amp; Bild 2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1273835" y="1800224"/>
            <a:ext cx="7532642" cy="414972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GB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 bwMode="auto">
          <a:xfrm>
            <a:off x="8968486" y="1800225"/>
            <a:ext cx="3060000" cy="4149720"/>
          </a:xfrm>
        </p:spPr>
        <p:txBody>
          <a:bodyPr/>
          <a:lstStyle>
            <a:lvl1pPr>
              <a:defRPr sz="2000"/>
            </a:lvl1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B2610E8-C1F9-4FC9-A900-309ADB975FC0}" type="slidenum">
              <a:rPr lang="en-GB"/>
              <a:t>‹Nr.›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11"/>
          </p:nvPr>
        </p:nvSpPr>
        <p:spPr bwMode="auto">
          <a:xfrm>
            <a:off x="1262062" y="1800224"/>
            <a:ext cx="10766425" cy="4149726"/>
          </a:xfrm>
        </p:spPr>
        <p:txBody>
          <a:bodyPr/>
          <a:lstStyle>
            <a:lvl1pPr>
              <a:defRPr sz="2000"/>
            </a:lvl1pPr>
          </a:lstStyle>
          <a:p>
            <a:pPr lvl="0"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189DDA8-9A68-4CAB-AA00-F890F6CFCEDB}" type="slidenum">
              <a:rPr lang="en-GB"/>
              <a:t>‹Nr.›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Bildplatzhalter 7"/>
          <p:cNvSpPr>
            <a:spLocks noGrp="1"/>
          </p:cNvSpPr>
          <p:nvPr>
            <p:ph type="pic" sz="quarter" idx="10"/>
          </p:nvPr>
        </p:nvSpPr>
        <p:spPr bwMode="auto">
          <a:xfrm>
            <a:off x="180975" y="182347"/>
            <a:ext cx="11847513" cy="6491504"/>
          </a:xfrm>
        </p:spPr>
        <p:txBody>
          <a:bodyPr/>
          <a:lstStyle/>
          <a:p>
            <a:pPr lvl="0"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 userDrawn="1"/>
        </p:nvSpPr>
        <p:spPr bwMode="auto">
          <a:xfrm>
            <a:off x="180975" y="6134099"/>
            <a:ext cx="11847511" cy="5397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 bwMode="auto">
          <a:xfrm>
            <a:off x="1260000" y="616269"/>
            <a:ext cx="10768486" cy="8886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Mastertitelformat bearbeiten</a:t>
            </a:r>
            <a:endParaRPr lang="en-GB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62063" y="1800226"/>
            <a:ext cx="10766426" cy="41497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262063" y="6313911"/>
            <a:ext cx="900000" cy="180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Rockwell"/>
              </a:defRPr>
            </a:lvl1pPr>
          </a:lstStyle>
          <a:p>
            <a:pPr>
              <a:defRPr/>
            </a:pPr>
            <a:fld id="{6537F64E-B5D0-4D12-A80E-CA65825C7556}" type="slidenum">
              <a:rPr lang="en-GB"/>
              <a:t>‹Nr.›</a:t>
            </a:fld>
            <a:endParaRPr lang="en-GB"/>
          </a:p>
        </p:txBody>
      </p:sp>
      <p:sp>
        <p:nvSpPr>
          <p:cNvPr id="8" name="Textfeld 1"/>
          <p:cNvSpPr>
            <a:spLocks/>
          </p:cNvSpPr>
          <p:nvPr/>
        </p:nvSpPr>
        <p:spPr bwMode="auto">
          <a:xfrm>
            <a:off x="2330321" y="6313318"/>
            <a:ext cx="8306949" cy="184666"/>
          </a:xfrm>
          <a:prstGeom prst="rect">
            <a:avLst/>
          </a:prstGeom>
          <a:noFill/>
          <a:ln>
            <a:noFill/>
          </a:ln>
        </p:spPr>
        <p:txBody>
          <a:bodyPr wrap="square" t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de-DE" sz="1200" dirty="0" err="1">
                <a:solidFill>
                  <a:schemeClr val="bg1"/>
                </a:solidFill>
                <a:latin typeface="Rockwell"/>
              </a:rPr>
              <a:t>Pubquiz</a:t>
            </a:r>
            <a:r>
              <a:rPr lang="de-DE" sz="1200" dirty="0">
                <a:solidFill>
                  <a:schemeClr val="bg1"/>
                </a:solidFill>
                <a:latin typeface="Rockwell"/>
              </a:rPr>
              <a:t> – </a:t>
            </a:r>
            <a:r>
              <a:rPr lang="de-DE" sz="1200" dirty="0" err="1">
                <a:solidFill>
                  <a:schemeClr val="bg1"/>
                </a:solidFill>
                <a:latin typeface="Rockwell"/>
              </a:rPr>
              <a:t>StaVoWE</a:t>
            </a:r>
            <a:r>
              <a:rPr lang="de-DE" sz="1200" dirty="0">
                <a:solidFill>
                  <a:schemeClr val="bg1"/>
                </a:solidFill>
                <a:latin typeface="Rockwell"/>
              </a:rPr>
              <a:t> 2021</a:t>
            </a:r>
            <a:endParaRPr lang="de-DE" sz="1600" dirty="0"/>
          </a:p>
        </p:txBody>
      </p:sp>
      <p:sp>
        <p:nvSpPr>
          <p:cNvPr id="9" name="Rechteck 1"/>
          <p:cNvSpPr/>
          <p:nvPr userDrawn="1"/>
        </p:nvSpPr>
        <p:spPr bwMode="auto">
          <a:xfrm>
            <a:off x="180975" y="176157"/>
            <a:ext cx="11847511" cy="180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3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20000" y="902993"/>
            <a:ext cx="360000" cy="180000"/>
          </a:xfrm>
          <a:prstGeom prst="rect">
            <a:avLst/>
          </a:prstGeom>
        </p:spPr>
      </p:pic>
      <p:pic>
        <p:nvPicPr>
          <p:cNvPr id="11" name="Grafik 8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10848368" y="6223318"/>
            <a:ext cx="645000" cy="360000"/>
          </a:xfrm>
          <a:prstGeom prst="rect">
            <a:avLst/>
          </a:prstGeom>
        </p:spPr>
      </p:pic>
      <p:grpSp>
        <p:nvGrpSpPr>
          <p:cNvPr id="12" name="Gruppieren 13"/>
          <p:cNvGrpSpPr/>
          <p:nvPr userDrawn="1"/>
        </p:nvGrpSpPr>
        <p:grpSpPr bwMode="auto">
          <a:xfrm>
            <a:off x="-360000" y="-360000"/>
            <a:ext cx="12388489" cy="7034400"/>
            <a:chOff x="-270001" y="-360000"/>
            <a:chExt cx="9291366" cy="7034400"/>
          </a:xfrm>
        </p:grpSpPr>
        <p:cxnSp>
          <p:nvCxnSpPr>
            <p:cNvPr id="13" name="Gerader Verbinder 11"/>
            <p:cNvCxnSpPr>
              <a:cxnSpLocks/>
            </p:cNvCxnSpPr>
            <p:nvPr userDrawn="1"/>
          </p:nvCxnSpPr>
          <p:spPr bwMode="auto">
            <a:xfrm>
              <a:off x="-270001" y="720000"/>
              <a:ext cx="135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5"/>
            <p:cNvCxnSpPr>
              <a:cxnSpLocks/>
            </p:cNvCxnSpPr>
            <p:nvPr userDrawn="1"/>
          </p:nvCxnSpPr>
          <p:spPr bwMode="auto">
            <a:xfrm>
              <a:off x="-270001" y="1080000"/>
              <a:ext cx="135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6"/>
            <p:cNvCxnSpPr>
              <a:cxnSpLocks/>
            </p:cNvCxnSpPr>
            <p:nvPr userDrawn="1"/>
          </p:nvCxnSpPr>
          <p:spPr bwMode="auto">
            <a:xfrm>
              <a:off x="-270001" y="1440000"/>
              <a:ext cx="135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7"/>
            <p:cNvCxnSpPr>
              <a:cxnSpLocks/>
            </p:cNvCxnSpPr>
            <p:nvPr userDrawn="1"/>
          </p:nvCxnSpPr>
          <p:spPr bwMode="auto">
            <a:xfrm>
              <a:off x="-270001" y="1800000"/>
              <a:ext cx="135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8"/>
            <p:cNvCxnSpPr>
              <a:cxnSpLocks/>
            </p:cNvCxnSpPr>
            <p:nvPr userDrawn="1"/>
          </p:nvCxnSpPr>
          <p:spPr bwMode="auto">
            <a:xfrm>
              <a:off x="-270001" y="3429000"/>
              <a:ext cx="135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9"/>
            <p:cNvCxnSpPr>
              <a:cxnSpLocks/>
            </p:cNvCxnSpPr>
            <p:nvPr userDrawn="1"/>
          </p:nvCxnSpPr>
          <p:spPr bwMode="auto">
            <a:xfrm>
              <a:off x="-270001" y="5949950"/>
              <a:ext cx="135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20"/>
            <p:cNvCxnSpPr>
              <a:cxnSpLocks/>
            </p:cNvCxnSpPr>
            <p:nvPr userDrawn="1"/>
          </p:nvCxnSpPr>
          <p:spPr bwMode="auto">
            <a:xfrm>
              <a:off x="-270001" y="6134400"/>
              <a:ext cx="135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21"/>
            <p:cNvCxnSpPr>
              <a:cxnSpLocks/>
            </p:cNvCxnSpPr>
            <p:nvPr userDrawn="1"/>
          </p:nvCxnSpPr>
          <p:spPr bwMode="auto">
            <a:xfrm>
              <a:off x="-270001" y="6674400"/>
              <a:ext cx="135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2"/>
            <p:cNvCxnSpPr>
              <a:cxnSpLocks/>
            </p:cNvCxnSpPr>
            <p:nvPr userDrawn="1"/>
          </p:nvCxnSpPr>
          <p:spPr bwMode="auto">
            <a:xfrm>
              <a:off x="134999" y="-360000"/>
              <a:ext cx="0" cy="18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4"/>
            <p:cNvCxnSpPr>
              <a:cxnSpLocks/>
            </p:cNvCxnSpPr>
            <p:nvPr userDrawn="1"/>
          </p:nvCxnSpPr>
          <p:spPr bwMode="auto">
            <a:xfrm>
              <a:off x="809999" y="-360000"/>
              <a:ext cx="0" cy="18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5"/>
            <p:cNvCxnSpPr>
              <a:cxnSpLocks/>
            </p:cNvCxnSpPr>
            <p:nvPr userDrawn="1"/>
          </p:nvCxnSpPr>
          <p:spPr bwMode="auto">
            <a:xfrm>
              <a:off x="944999" y="-360000"/>
              <a:ext cx="0" cy="18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6"/>
            <p:cNvCxnSpPr>
              <a:cxnSpLocks/>
            </p:cNvCxnSpPr>
            <p:nvPr userDrawn="1"/>
          </p:nvCxnSpPr>
          <p:spPr bwMode="auto">
            <a:xfrm>
              <a:off x="4572000" y="-360000"/>
              <a:ext cx="0" cy="18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7"/>
            <p:cNvCxnSpPr>
              <a:cxnSpLocks/>
            </p:cNvCxnSpPr>
            <p:nvPr userDrawn="1"/>
          </p:nvCxnSpPr>
          <p:spPr bwMode="auto">
            <a:xfrm>
              <a:off x="9021366" y="-360000"/>
              <a:ext cx="0" cy="18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 38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11704466" y="6241731"/>
            <a:ext cx="162010" cy="324020"/>
          </a:xfrm>
          <a:prstGeom prst="rect">
            <a:avLst/>
          </a:prstGeom>
        </p:spPr>
      </p:pic>
      <p:cxnSp>
        <p:nvCxnSpPr>
          <p:cNvPr id="27" name="Gerader Verbinder 41"/>
          <p:cNvCxnSpPr>
            <a:cxnSpLocks/>
          </p:cNvCxnSpPr>
          <p:nvPr userDrawn="1"/>
        </p:nvCxnSpPr>
        <p:spPr bwMode="auto">
          <a:xfrm>
            <a:off x="-360000" y="180000"/>
            <a:ext cx="1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457200" eaLnBrk="1" hangingPunct="1">
        <a:spcBef>
          <a:spcPts val="0"/>
        </a:spcBef>
        <a:spcAft>
          <a:spcPts val="0"/>
        </a:spcAft>
        <a:defRPr sz="3600" b="1">
          <a:solidFill>
            <a:schemeClr val="accent1"/>
          </a:solidFill>
          <a:latin typeface="Rockwell"/>
          <a:ea typeface="ＭＳ Ｐゴシック"/>
          <a:cs typeface="Rockwell"/>
        </a:defRPr>
      </a:lvl1pPr>
      <a:lvl2pPr algn="l" defTabSz="457200" eaLnBrk="1" hangingPunct="1">
        <a:spcBef>
          <a:spcPts val="0"/>
        </a:spcBef>
        <a:spcAft>
          <a:spcPts val="0"/>
        </a:spcAft>
        <a:defRPr sz="3600" b="1">
          <a:solidFill>
            <a:schemeClr val="accent1"/>
          </a:solidFill>
          <a:latin typeface="Rockwell"/>
          <a:ea typeface="ＭＳ Ｐゴシック"/>
          <a:cs typeface="Rockwell"/>
        </a:defRPr>
      </a:lvl2pPr>
      <a:lvl3pPr algn="l" defTabSz="457200" eaLnBrk="1" hangingPunct="1">
        <a:spcBef>
          <a:spcPts val="0"/>
        </a:spcBef>
        <a:spcAft>
          <a:spcPts val="0"/>
        </a:spcAft>
        <a:defRPr sz="3600" b="1">
          <a:solidFill>
            <a:schemeClr val="accent1"/>
          </a:solidFill>
          <a:latin typeface="Rockwell"/>
          <a:ea typeface="ＭＳ Ｐゴシック"/>
          <a:cs typeface="Rockwell"/>
        </a:defRPr>
      </a:lvl3pPr>
      <a:lvl4pPr algn="l" defTabSz="457200" eaLnBrk="1" hangingPunct="1">
        <a:spcBef>
          <a:spcPts val="0"/>
        </a:spcBef>
        <a:spcAft>
          <a:spcPts val="0"/>
        </a:spcAft>
        <a:defRPr sz="3600" b="1">
          <a:solidFill>
            <a:schemeClr val="accent1"/>
          </a:solidFill>
          <a:latin typeface="Rockwell"/>
          <a:ea typeface="ＭＳ Ｐゴシック"/>
          <a:cs typeface="Rockwell"/>
        </a:defRPr>
      </a:lvl4pPr>
      <a:lvl5pPr algn="l" defTabSz="457200" eaLnBrk="1" hangingPunct="1">
        <a:spcBef>
          <a:spcPts val="0"/>
        </a:spcBef>
        <a:spcAft>
          <a:spcPts val="0"/>
        </a:spcAft>
        <a:defRPr sz="3600" b="1">
          <a:solidFill>
            <a:schemeClr val="accent1"/>
          </a:solidFill>
          <a:latin typeface="Rockwell"/>
          <a:ea typeface="ＭＳ Ｐゴシック"/>
          <a:cs typeface="Rockwell"/>
        </a:defRPr>
      </a:lvl5pPr>
      <a:lvl6pPr marL="457200" algn="l" defTabSz="457200" eaLnBrk="1" hangingPunct="1">
        <a:spcBef>
          <a:spcPts val="0"/>
        </a:spcBef>
        <a:spcAft>
          <a:spcPts val="0"/>
        </a:spcAft>
        <a:defRPr sz="3600">
          <a:solidFill>
            <a:schemeClr val="accent1"/>
          </a:solidFill>
          <a:latin typeface="Rockwell"/>
          <a:ea typeface="ＭＳ Ｐゴシック"/>
        </a:defRPr>
      </a:lvl6pPr>
      <a:lvl7pPr marL="914400" algn="l" defTabSz="457200" eaLnBrk="1" hangingPunct="1">
        <a:spcBef>
          <a:spcPts val="0"/>
        </a:spcBef>
        <a:spcAft>
          <a:spcPts val="0"/>
        </a:spcAft>
        <a:defRPr sz="3600">
          <a:solidFill>
            <a:schemeClr val="accent1"/>
          </a:solidFill>
          <a:latin typeface="Rockwell"/>
          <a:ea typeface="ＭＳ Ｐゴシック"/>
        </a:defRPr>
      </a:lvl7pPr>
      <a:lvl8pPr marL="1371600" algn="l" defTabSz="457200" eaLnBrk="1" hangingPunct="1">
        <a:spcBef>
          <a:spcPts val="0"/>
        </a:spcBef>
        <a:spcAft>
          <a:spcPts val="0"/>
        </a:spcAft>
        <a:defRPr sz="3600">
          <a:solidFill>
            <a:schemeClr val="accent1"/>
          </a:solidFill>
          <a:latin typeface="Rockwell"/>
          <a:ea typeface="ＭＳ Ｐゴシック"/>
        </a:defRPr>
      </a:lvl8pPr>
      <a:lvl9pPr marL="1828800" algn="l" defTabSz="457200" eaLnBrk="1" hangingPunct="1">
        <a:spcBef>
          <a:spcPts val="0"/>
        </a:spcBef>
        <a:spcAft>
          <a:spcPts val="0"/>
        </a:spcAft>
        <a:defRPr sz="3600">
          <a:solidFill>
            <a:schemeClr val="accent1"/>
          </a:solidFill>
          <a:latin typeface="Rockwell"/>
          <a:ea typeface="ＭＳ Ｐゴシック"/>
        </a:defRPr>
      </a:lvl9pPr>
    </p:titleStyle>
    <p:bodyStyle>
      <a:lvl1pPr marL="342900" indent="-342900" algn="l" defTabSz="457200" eaLnBrk="1" hangingPunct="1">
        <a:spcBef>
          <a:spcPts val="0"/>
        </a:spcBef>
        <a:spcAft>
          <a:spcPts val="0"/>
        </a:spcAft>
        <a:buFont typeface="Arial"/>
        <a:defRPr sz="3600">
          <a:solidFill>
            <a:schemeClr val="tx2"/>
          </a:solidFill>
          <a:latin typeface="+mn-lt"/>
          <a:ea typeface="ＭＳ Ｐゴシック"/>
          <a:cs typeface="TheSerif 5"/>
        </a:defRPr>
      </a:lvl1pPr>
      <a:lvl2pPr indent="-285750" algn="l" defTabSz="457200" eaLnBrk="1" hangingPunct="1">
        <a:spcBef>
          <a:spcPts val="0"/>
        </a:spcBef>
        <a:spcAft>
          <a:spcPts val="0"/>
        </a:spcAft>
        <a:buClr>
          <a:schemeClr val="accent1"/>
        </a:buClr>
        <a:buFont typeface="Arial"/>
        <a:defRPr sz="2400">
          <a:solidFill>
            <a:schemeClr val="tx1"/>
          </a:solidFill>
          <a:latin typeface="Calibri"/>
          <a:ea typeface="ＭＳ Ｐゴシック"/>
          <a:cs typeface="Calibri"/>
        </a:defRPr>
      </a:lvl2pPr>
      <a:lvl3pPr marL="406400" indent="-406400" algn="l" defTabSz="457200" eaLnBrk="1" hangingPunct="1">
        <a:spcBef>
          <a:spcPts val="0"/>
        </a:spcBef>
        <a:spcAft>
          <a:spcPts val="0"/>
        </a:spcAft>
        <a:buClr>
          <a:schemeClr val="accent1"/>
        </a:buClr>
        <a:buFont typeface="Arial"/>
        <a:buChar char="•"/>
        <a:defRPr sz="2400">
          <a:solidFill>
            <a:schemeClr val="tx1"/>
          </a:solidFill>
          <a:latin typeface="Calibri"/>
          <a:ea typeface="ＭＳ Ｐゴシック"/>
          <a:cs typeface="Calibri"/>
        </a:defRPr>
      </a:lvl3pPr>
      <a:lvl4pPr marL="812800" indent="-381000" algn="l" defTabSz="457200" eaLnBrk="1" hangingPunct="1">
        <a:spcBef>
          <a:spcPts val="0"/>
        </a:spcBef>
        <a:spcAft>
          <a:spcPts val="0"/>
        </a:spcAft>
        <a:buClr>
          <a:schemeClr val="tx2"/>
        </a:buClr>
        <a:buFont typeface="Arial"/>
        <a:buChar char="•"/>
        <a:defRPr sz="2400">
          <a:solidFill>
            <a:schemeClr val="tx1"/>
          </a:solidFill>
          <a:latin typeface="Calibri"/>
          <a:ea typeface="ＭＳ Ｐゴシック"/>
          <a:cs typeface="Calibri"/>
        </a:defRPr>
      </a:lvl4pPr>
      <a:lvl5pPr marL="1219200" indent="-381000" algn="l" defTabSz="457200" eaLnBrk="1" hangingPunct="1">
        <a:spcBef>
          <a:spcPts val="0"/>
        </a:spcBef>
        <a:spcAft>
          <a:spcPts val="0"/>
        </a:spcAft>
        <a:buClr>
          <a:srgbClr val="78726C"/>
        </a:buClr>
        <a:buFont typeface="Arial"/>
        <a:buChar char="•"/>
        <a:defRPr>
          <a:solidFill>
            <a:schemeClr val="tx1"/>
          </a:solidFill>
          <a:latin typeface="Calibri"/>
          <a:ea typeface="ＭＳ Ｐゴシック"/>
          <a:cs typeface="Calibri"/>
        </a:defRPr>
      </a:lvl5pPr>
      <a:lvl6pPr marL="2514600" indent="-228600" algn="l" defTabSz="4572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zitateundspruchena3.blogspot.com/2016/01/spruche-zitate-ordnung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Anagram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Edlibach_Z%C3%BCrcher_Chronik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Wissen_macht_Ah!/Episodenlis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790" b="12971"/>
          <a:stretch/>
        </p:blipFill>
        <p:spPr bwMode="auto">
          <a:xfrm>
            <a:off x="180976" y="182563"/>
            <a:ext cx="11847512" cy="6491287"/>
          </a:xfrm>
          <a:prstGeom prst="rect">
            <a:avLst/>
          </a:prstGeom>
        </p:spPr>
      </p:pic>
      <p:sp>
        <p:nvSpPr>
          <p:cNvPr id="5" name="Rechteck 3"/>
          <p:cNvSpPr/>
          <p:nvPr/>
        </p:nvSpPr>
        <p:spPr bwMode="auto">
          <a:xfrm>
            <a:off x="342985" y="344573"/>
            <a:ext cx="11523493" cy="9255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extfeld 4"/>
          <p:cNvSpPr>
            <a:spLocks/>
          </p:cNvSpPr>
          <p:nvPr/>
        </p:nvSpPr>
        <p:spPr bwMode="auto">
          <a:xfrm>
            <a:off x="2106700" y="473298"/>
            <a:ext cx="6616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 err="1">
                <a:solidFill>
                  <a:schemeClr val="accent1"/>
                </a:solidFill>
                <a:latin typeface="+mj-lt"/>
              </a:rPr>
              <a:t>Pubquiz</a:t>
            </a:r>
            <a:endParaRPr dirty="0"/>
          </a:p>
        </p:txBody>
      </p:sp>
      <p:sp>
        <p:nvSpPr>
          <p:cNvPr id="7" name="Rechteck 5"/>
          <p:cNvSpPr/>
          <p:nvPr/>
        </p:nvSpPr>
        <p:spPr bwMode="auto">
          <a:xfrm>
            <a:off x="10204584" y="5697691"/>
            <a:ext cx="1551988" cy="8100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 bwMode="auto">
          <a:xfrm>
            <a:off x="342985" y="909720"/>
            <a:ext cx="11523493" cy="0"/>
          </a:xfrm>
          <a:prstGeom prst="line">
            <a:avLst/>
          </a:prstGeom>
          <a:ln w="127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98164" y="627329"/>
            <a:ext cx="360000" cy="180000"/>
          </a:xfrm>
          <a:prstGeom prst="rect">
            <a:avLst/>
          </a:prstGeom>
        </p:spPr>
      </p:pic>
      <p:pic>
        <p:nvPicPr>
          <p:cNvPr id="11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70596" y="5706448"/>
            <a:ext cx="1419962" cy="7925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 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10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Welche bahnbrechende Entscheidung, die auch im Nachhinein erheblich kritisiert wurde, traf die Diözesanebene auf einem Klausurwochenende 1987?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24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Anschaffung eines PC auf Diözesanebene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Einrichten einer (bis dato noch nicht genehmigten) Feuerstelle am Ludwigsturm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Studienfahrt in die DDR anzubieten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Abschaffung des diözesanweiten zusätzlichen Mitgliederbeitrages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25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 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11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Was wählte die Diözesanversammlung 1990 erstmals?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a)	Frauenbeauftragte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b)	Kurat, der kein Priester ist</a:t>
            </a:r>
          </a:p>
          <a:p>
            <a:pPr>
              <a:defRPr/>
            </a:pPr>
            <a:r>
              <a:rPr lang="de-DE" sz="24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c)	Datenschutzbeauftragter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d)	Eine weibliche Vorsitzende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33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 III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12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2011 setzt sich der Bezirk </a:t>
            </a:r>
            <a:r>
              <a:rPr lang="de-DE" sz="3200" dirty="0">
                <a:solidFill>
                  <a:schemeClr val="accent5"/>
                </a:solidFill>
              </a:rPr>
              <a:t>Untermain</a:t>
            </a:r>
            <a:r>
              <a:rPr lang="de-DE" sz="3200" dirty="0"/>
              <a:t> (Name) über die Satzung hinweg und </a:t>
            </a:r>
            <a:r>
              <a:rPr lang="de-DE" sz="3200" dirty="0">
                <a:solidFill>
                  <a:schemeClr val="accent5"/>
                </a:solidFill>
              </a:rPr>
              <a:t>wählt einen zweiten männlichen Vorsitzenden</a:t>
            </a:r>
            <a:r>
              <a:rPr lang="de-DE" sz="3200" dirty="0"/>
              <a:t> (macht was?). Diese Entscheidung wird vom Diözesanvorstand beanstandet. Die Diözesanversammlung stimmt dieser Beanstandung </a:t>
            </a:r>
            <a:r>
              <a:rPr lang="de-DE" sz="3200" dirty="0">
                <a:solidFill>
                  <a:schemeClr val="accent5"/>
                </a:solidFill>
              </a:rPr>
              <a:t>einstimmig</a:t>
            </a:r>
            <a:r>
              <a:rPr lang="de-DE" sz="3200" dirty="0"/>
              <a:t> (mit wie vielen Stimmen?) zu.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69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 IV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13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Wann wird mit dem Bau des zweiten Hauses (Fred-Joseph-Haus) am Ludwigsturm begonnen?</a:t>
            </a:r>
            <a:endParaRPr lang="de-DE" sz="3600" dirty="0"/>
          </a:p>
          <a:p>
            <a:pPr>
              <a:defRPr/>
            </a:pPr>
            <a:endParaRPr lang="de-DE" sz="3600" dirty="0">
              <a:solidFill>
                <a:schemeClr val="accent5"/>
              </a:solidFill>
            </a:endParaRPr>
          </a:p>
          <a:p>
            <a:pPr>
              <a:defRPr/>
            </a:pPr>
            <a:r>
              <a:rPr lang="de-DE" sz="3600" dirty="0">
                <a:solidFill>
                  <a:schemeClr val="accent5"/>
                </a:solidFill>
              </a:rPr>
              <a:t>1991</a:t>
            </a:r>
          </a:p>
        </p:txBody>
      </p:sp>
    </p:spTree>
    <p:extLst>
      <p:ext uri="{BB962C8B-B14F-4D97-AF65-F5344CB8AC3E}">
        <p14:creationId xmlns:p14="http://schemas.microsoft.com/office/powerpoint/2010/main" val="124509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 V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14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Was war Auftrag der Arbeitsgruppe „</a:t>
            </a:r>
            <a:r>
              <a:rPr lang="de-DE" sz="3200" dirty="0" err="1"/>
              <a:t>Leinacher</a:t>
            </a:r>
            <a:r>
              <a:rPr lang="de-DE" sz="3200" dirty="0"/>
              <a:t> Ausbildungsoffensive“?</a:t>
            </a:r>
          </a:p>
          <a:p>
            <a:pPr>
              <a:defRPr/>
            </a:pPr>
            <a:endParaRPr lang="de-DE" sz="3200" dirty="0"/>
          </a:p>
          <a:p>
            <a:pPr>
              <a:defRPr/>
            </a:pPr>
            <a:r>
              <a:rPr lang="de-DE" sz="3200" dirty="0">
                <a:solidFill>
                  <a:schemeClr val="accent5"/>
                </a:solidFill>
              </a:rPr>
              <a:t>unter Beteiligung der Bezirke ein Ausbildungskonzept für die Diözese Würzburg zu erarbeiten</a:t>
            </a:r>
            <a:endParaRPr lang="de-D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Satzung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15</a:t>
            </a:fld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C240ED-2D60-4A0D-B39B-12F8B0A99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84EA53-CDB2-4019-AC7D-B48653B3E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9736" y="1775530"/>
            <a:ext cx="5821258" cy="4149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47388E6-7149-42B5-BAF1-8A6BC9E42151}"/>
              </a:ext>
            </a:extLst>
          </p:cNvPr>
          <p:cNvSpPr txBox="1"/>
          <p:nvPr/>
        </p:nvSpPr>
        <p:spPr>
          <a:xfrm>
            <a:off x="3909598" y="5925255"/>
            <a:ext cx="5483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://zitateundspruchena3.blogspot.com/2016/01/spruche-zitate-ordnung.html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/3.0/"/>
              </a:rPr>
              <a:t>CC BY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55776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Satzung 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16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Wie werden die Grenzen der Bezirke festgelegt?</a:t>
            </a:r>
          </a:p>
          <a:p>
            <a:pPr>
              <a:defRPr/>
            </a:pPr>
            <a:endParaRPr lang="de-DE" sz="3200" dirty="0"/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Grenzen der Landkreise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Grenzen der Dekanate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des Bezirksvorstandes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der Bezirksversammlung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des Diözesanvorstandes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der Diözesanversammlung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des Bundesvorstandes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der Bundesversammlung</a:t>
            </a: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37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Satzung 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17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Aus wie vielen Diözesanverbänden und Bezirken setzt sich die DPSG zusammen? </a:t>
            </a: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45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Satzung III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18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365080"/>
          </a:xfrm>
        </p:spPr>
        <p:txBody>
          <a:bodyPr/>
          <a:lstStyle/>
          <a:p>
            <a:pPr>
              <a:defRPr/>
            </a:pPr>
            <a:r>
              <a:rPr lang="de-DE" sz="2800" dirty="0"/>
              <a:t>In welchem Dokument sind die folgenden Themen geregelt.</a:t>
            </a:r>
          </a:p>
          <a:p>
            <a:pPr>
              <a:defRPr/>
            </a:pPr>
            <a:r>
              <a:rPr lang="de-DE" sz="2800" dirty="0"/>
              <a:t>zur Auswahl stehen jeweils: </a:t>
            </a:r>
            <a:br>
              <a:rPr lang="de-DE" sz="2800" dirty="0"/>
            </a:br>
            <a:r>
              <a:rPr lang="de-DE" sz="2800" dirty="0"/>
              <a:t>Satzung, Ordnung, Geschäftsordnung der Bundesversammlung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1) Einladungsfristen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2) Zusammensetzung und Wahlverfahren für den Wahlausschuss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3) Altersgrenzen der Stufen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4) Antragsfristen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5) Erforderliche Mehrheiten bei Personalwahlen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6) Beschlussfähigkeit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7) Protokollierung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8) Banner und Lilie der DPSG</a:t>
            </a: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612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Satzung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19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Spätestens jetzt abgeben.</a:t>
            </a:r>
          </a:p>
          <a:p>
            <a:pPr>
              <a:defRPr/>
            </a:pPr>
            <a:endParaRPr lang="de-DE" sz="3200" dirty="0"/>
          </a:p>
          <a:p>
            <a:pPr>
              <a:defRPr/>
            </a:pPr>
            <a:r>
              <a:rPr lang="de-DE" sz="3200" dirty="0"/>
              <a:t>Auflösung folgt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18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HowTo</a:t>
            </a:r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354137"/>
            <a:ext cx="10754652" cy="4149725"/>
          </a:xfrm>
        </p:spPr>
        <p:txBody>
          <a:bodyPr/>
          <a:lstStyle/>
          <a:p>
            <a:pPr>
              <a:defRPr/>
            </a:pPr>
            <a:r>
              <a:rPr lang="de-DE" dirty="0"/>
              <a:t>Verteilt euch in kleinen Gruppen an Tische.</a:t>
            </a:r>
          </a:p>
          <a:p>
            <a:pPr>
              <a:defRPr/>
            </a:pPr>
            <a:r>
              <a:rPr lang="de-DE" dirty="0"/>
              <a:t>Wir würden uns über gemischte Gruppen freuen.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Ihr könnt euch „am Tisch“ im Team unterhalten und eine*r aus dem Team schickt die Lösung als direkten Chat an </a:t>
            </a:r>
            <a:r>
              <a:rPr lang="de-DE" dirty="0" err="1"/>
              <a:t>Maex</a:t>
            </a:r>
            <a:r>
              <a:rPr lang="de-DE" dirty="0"/>
              <a:t>: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804F88-0654-4C56-826D-0E36BF021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4149080"/>
            <a:ext cx="2880320" cy="22934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95B0929-87D6-4920-A0EA-22BA425EA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20" t="31403" r="15480" b="46619"/>
          <a:stretch/>
        </p:blipFill>
        <p:spPr bwMode="auto">
          <a:xfrm>
            <a:off x="8760296" y="4869160"/>
            <a:ext cx="576064" cy="50405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93DCAC-96E1-4C7E-A1C0-EB1056D51205}"/>
              </a:ext>
            </a:extLst>
          </p:cNvPr>
          <p:cNvSpPr txBox="1"/>
          <p:nvPr/>
        </p:nvSpPr>
        <p:spPr>
          <a:xfrm>
            <a:off x="8760296" y="495254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Maex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Satzung 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20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Wie werden die Grenzen der Bezirke festgelegt?</a:t>
            </a:r>
          </a:p>
          <a:p>
            <a:pPr>
              <a:defRPr/>
            </a:pPr>
            <a:endParaRPr lang="de-DE" sz="3200" dirty="0"/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Grenzen der Landkreise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Grenzen der Dekanate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des Bezirksvorstandes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der Bezirksversammlung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des Diözesanvorstandes</a:t>
            </a:r>
          </a:p>
          <a:p>
            <a:pPr>
              <a:defRPr/>
            </a:pPr>
            <a:r>
              <a:rPr lang="de-DE" sz="2400" dirty="0">
                <a:solidFill>
                  <a:schemeClr val="accent5"/>
                </a:solidFill>
              </a:rPr>
              <a:t>Beschluss der Diözesanversammlung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des Bundesvorstandes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Beschluss der Bundesversammlung</a:t>
            </a: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1980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Satzung 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21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Aus wie vielen Diözesanverbänden (</a:t>
            </a:r>
            <a:r>
              <a:rPr lang="de-DE" sz="3200" dirty="0">
                <a:solidFill>
                  <a:schemeClr val="accent5"/>
                </a:solidFill>
              </a:rPr>
              <a:t>25</a:t>
            </a:r>
            <a:r>
              <a:rPr lang="de-DE" sz="3200" dirty="0"/>
              <a:t>) und Bezirken (</a:t>
            </a:r>
            <a:r>
              <a:rPr lang="de-DE" sz="3200" dirty="0">
                <a:solidFill>
                  <a:schemeClr val="accent5"/>
                </a:solidFill>
              </a:rPr>
              <a:t>119</a:t>
            </a:r>
            <a:r>
              <a:rPr lang="de-DE" sz="3200" dirty="0"/>
              <a:t>) setzt sich die DPSG zusammen? </a:t>
            </a: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69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Satzung III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22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2800" dirty="0"/>
              <a:t>In welchem Dokument sind die folgenden Themen geregelt.</a:t>
            </a:r>
          </a:p>
          <a:p>
            <a:pPr>
              <a:defRPr/>
            </a:pPr>
            <a:r>
              <a:rPr lang="de-DE" sz="2800" dirty="0"/>
              <a:t>zur Auswahl stehen jeweils: </a:t>
            </a:r>
            <a:br>
              <a:rPr lang="de-DE" sz="2800" dirty="0"/>
            </a:br>
            <a:r>
              <a:rPr lang="de-DE" sz="2800" dirty="0">
                <a:solidFill>
                  <a:schemeClr val="accent3"/>
                </a:solidFill>
              </a:rPr>
              <a:t>Satzung</a:t>
            </a:r>
            <a:r>
              <a:rPr lang="de-DE" sz="2800" dirty="0"/>
              <a:t>, </a:t>
            </a:r>
            <a:r>
              <a:rPr lang="de-DE" sz="2800" dirty="0">
                <a:solidFill>
                  <a:schemeClr val="accent5"/>
                </a:solidFill>
              </a:rPr>
              <a:t>Ordnung</a:t>
            </a:r>
            <a:r>
              <a:rPr lang="de-DE" sz="2800" dirty="0"/>
              <a:t>, </a:t>
            </a:r>
            <a:r>
              <a:rPr lang="de-DE" sz="2800" dirty="0">
                <a:solidFill>
                  <a:schemeClr val="accent6"/>
                </a:solidFill>
              </a:rPr>
              <a:t>Geschäftsordnung der Bundesversammlung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1) Einladungsfristen → </a:t>
            </a:r>
            <a:r>
              <a:rPr lang="de-DE" sz="2400" dirty="0">
                <a:solidFill>
                  <a:schemeClr val="accent3"/>
                </a:solidFill>
              </a:rPr>
              <a:t>Satzung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2) Zusammensetzung und Wahlverfahren für den Wahlausschuss → </a:t>
            </a:r>
            <a:r>
              <a:rPr lang="de-DE" sz="2400" dirty="0">
                <a:solidFill>
                  <a:schemeClr val="accent6"/>
                </a:solidFill>
              </a:rPr>
              <a:t>GO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3) Altersgrenzen der Stufen → </a:t>
            </a:r>
            <a:r>
              <a:rPr lang="de-DE" sz="2400" dirty="0">
                <a:solidFill>
                  <a:schemeClr val="accent5"/>
                </a:solidFill>
              </a:rPr>
              <a:t>Ordnung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4) Antragsfristen → </a:t>
            </a:r>
            <a:r>
              <a:rPr lang="de-DE" sz="2400" dirty="0">
                <a:solidFill>
                  <a:schemeClr val="accent3"/>
                </a:solidFill>
              </a:rPr>
              <a:t>Satzung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5) Erforderliche Mehrheiten bei Personalwahlen → </a:t>
            </a:r>
            <a:r>
              <a:rPr lang="de-DE" sz="2400" dirty="0">
                <a:solidFill>
                  <a:schemeClr val="accent3"/>
                </a:solidFill>
              </a:rPr>
              <a:t>Satzung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6) Beschlussfähigkeit → </a:t>
            </a:r>
            <a:r>
              <a:rPr lang="de-DE" sz="2400" dirty="0">
                <a:solidFill>
                  <a:schemeClr val="accent3"/>
                </a:solidFill>
              </a:rPr>
              <a:t>Satzung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7) Protokollierung → </a:t>
            </a:r>
            <a:r>
              <a:rPr lang="de-DE" sz="2400" dirty="0">
                <a:solidFill>
                  <a:schemeClr val="accent6"/>
                </a:solidFill>
              </a:rPr>
              <a:t>GO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8) Banner und Lilie der DPSG → </a:t>
            </a:r>
            <a:r>
              <a:rPr lang="de-DE" sz="2400" dirty="0">
                <a:solidFill>
                  <a:schemeClr val="accent5"/>
                </a:solidFill>
              </a:rPr>
              <a:t>Ordnung</a:t>
            </a: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9364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Anagramm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23</a:t>
            </a:fld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C240ED-2D60-4A0D-B39B-12F8B0A99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Ä = AE</a:t>
            </a:r>
          </a:p>
          <a:p>
            <a:r>
              <a:rPr lang="de-DE" dirty="0"/>
              <a:t>Ö = OE</a:t>
            </a:r>
          </a:p>
          <a:p>
            <a:r>
              <a:rPr lang="de-DE" dirty="0"/>
              <a:t>Ü = UE</a:t>
            </a:r>
          </a:p>
          <a:p>
            <a:r>
              <a:rPr lang="de-DE" dirty="0"/>
              <a:t>ß = SS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F4A4F1-F645-4494-9C2D-F2E98CC01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7888" y="1628800"/>
            <a:ext cx="6278810" cy="306695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5DD7971-7917-4D40-964C-3F436CAA6A41}"/>
              </a:ext>
            </a:extLst>
          </p:cNvPr>
          <p:cNvSpPr txBox="1"/>
          <p:nvPr/>
        </p:nvSpPr>
        <p:spPr>
          <a:xfrm>
            <a:off x="5087888" y="4751765"/>
            <a:ext cx="6278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de.wikipedia.org/wiki/Anagramm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100681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Anagramm 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24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6600" dirty="0"/>
              <a:t>LEER AUFREG</a:t>
            </a:r>
            <a:endParaRPr lang="de-DE" sz="60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37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Anagramm 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25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6600" dirty="0"/>
              <a:t>ERST GONG FUNDSACHE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87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Anagramm III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26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6600" dirty="0"/>
              <a:t>MAMAS EDV TNT ROSS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25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Anagramm IV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27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6600" dirty="0"/>
              <a:t>EMPIRE MIT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40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Anagramm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28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Spätestens jetzt abgeben.</a:t>
            </a:r>
          </a:p>
          <a:p>
            <a:pPr>
              <a:defRPr/>
            </a:pPr>
            <a:endParaRPr lang="de-DE" sz="3200" dirty="0"/>
          </a:p>
          <a:p>
            <a:pPr>
              <a:defRPr/>
            </a:pPr>
            <a:r>
              <a:rPr lang="de-DE" sz="3200" dirty="0"/>
              <a:t>Auflösung folgt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06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Anagramm 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29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6600" dirty="0"/>
              <a:t>Lagerfeuer</a:t>
            </a:r>
            <a:endParaRPr lang="de-DE" sz="60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89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</a:t>
            </a:fld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C240ED-2D60-4A0D-B39B-12F8B0A99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328FE6-31CE-496B-92F8-E2AECCB30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25836" y="1800223"/>
            <a:ext cx="5356351" cy="4149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8824D20-0F6C-4B2A-9881-F0EA094708B6}"/>
              </a:ext>
            </a:extLst>
          </p:cNvPr>
          <p:cNvSpPr txBox="1"/>
          <p:nvPr/>
        </p:nvSpPr>
        <p:spPr>
          <a:xfrm>
            <a:off x="3467708" y="5949948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s://de.wikipedia.org/wiki/Datei:Edlibach_Z%C3%BCrcher_Chronik.jpg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sa/3.0/"/>
              </a:rPr>
              <a:t>CC BY-SA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64937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Anagramm 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30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6600" dirty="0"/>
              <a:t>Geschäftsordnung</a:t>
            </a:r>
            <a:endParaRPr lang="de-DE" sz="60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2885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Anagramm III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31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6600" dirty="0"/>
              <a:t>Stammesvorstand</a:t>
            </a:r>
            <a:endParaRPr lang="de-DE" sz="60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884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Anagramm IV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32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6600" dirty="0"/>
              <a:t>Primetime</a:t>
            </a:r>
            <a:endParaRPr lang="de-DE" sz="6000" dirty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245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33</a:t>
            </a:fld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91D4D5-68E2-4D4C-AC70-4DB254AA9D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B16D70E-52C6-4DCB-AD17-3772A469B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4900" y="1800223"/>
            <a:ext cx="5532967" cy="414972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FCD1717-38DE-4898-9CFA-4387D6756216}"/>
              </a:ext>
            </a:extLst>
          </p:cNvPr>
          <p:cNvSpPr txBox="1"/>
          <p:nvPr/>
        </p:nvSpPr>
        <p:spPr>
          <a:xfrm>
            <a:off x="4418546" y="5934472"/>
            <a:ext cx="5049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de.wikipedia.org/wiki/Wissen_macht_Ah!/Episodenliste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2969279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 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34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Wie viele Zeitzonen gibt es in Russland?</a:t>
            </a:r>
          </a:p>
        </p:txBody>
      </p:sp>
    </p:spTree>
    <p:extLst>
      <p:ext uri="{BB962C8B-B14F-4D97-AF65-F5344CB8AC3E}">
        <p14:creationId xmlns:p14="http://schemas.microsoft.com/office/powerpoint/2010/main" val="4070482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 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35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Was ist die nationale Blume Japans?</a:t>
            </a:r>
          </a:p>
        </p:txBody>
      </p:sp>
    </p:spTree>
    <p:extLst>
      <p:ext uri="{BB962C8B-B14F-4D97-AF65-F5344CB8AC3E}">
        <p14:creationId xmlns:p14="http://schemas.microsoft.com/office/powerpoint/2010/main" val="3522969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 III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36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Was ist das Nationaltier Australiens?</a:t>
            </a:r>
          </a:p>
        </p:txBody>
      </p:sp>
    </p:spTree>
    <p:extLst>
      <p:ext uri="{BB962C8B-B14F-4D97-AF65-F5344CB8AC3E}">
        <p14:creationId xmlns:p14="http://schemas.microsoft.com/office/powerpoint/2010/main" val="855187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 IV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37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Wie viele Streifen sind auf der US-Flagge</a:t>
            </a:r>
          </a:p>
          <a:p>
            <a:pPr>
              <a:defRPr/>
            </a:pP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4152775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 V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38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In wie vielen Ländern/Territorien gibt es Pfadfinder?</a:t>
            </a:r>
          </a:p>
        </p:txBody>
      </p:sp>
    </p:spTree>
    <p:extLst>
      <p:ext uri="{BB962C8B-B14F-4D97-AF65-F5344CB8AC3E}">
        <p14:creationId xmlns:p14="http://schemas.microsoft.com/office/powerpoint/2010/main" val="4186784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39</a:t>
            </a:fld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91D4D5-68E2-4D4C-AC70-4DB254AA9D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3600" dirty="0"/>
              <a:t>Spätestens jetzt abgeben.</a:t>
            </a:r>
          </a:p>
          <a:p>
            <a:pPr>
              <a:defRPr/>
            </a:pPr>
            <a:endParaRPr lang="de-DE" sz="3600" dirty="0"/>
          </a:p>
          <a:p>
            <a:pPr>
              <a:defRPr/>
            </a:pPr>
            <a:r>
              <a:rPr lang="de-DE" sz="3600" dirty="0"/>
              <a:t>Auflösung folgt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65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 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4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Welche bahnbrechende Entscheidung, die auch im Nachhinein erheblich kritisiert wurde, traf die Diözesanebene auf einem Klausurwochenende 1987?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Anschaffung eines PC auf Diözesanebene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Einrichten einer (bis dato noch nicht genehmigten) Feuerstelle am Ludwigsturm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Studienfahrt in die DDR anzubieten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Abschaffung des diözesanweiten zusätzlichen Mitgliederbeitrages</a:t>
            </a: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 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40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Wie viele Zeitzonen gibt es in Russland?</a:t>
            </a:r>
          </a:p>
          <a:p>
            <a:pPr>
              <a:defRPr/>
            </a:pPr>
            <a:endParaRPr lang="de-DE" sz="4400"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96448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 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41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Was ist die nationale Blume Japans?</a:t>
            </a:r>
          </a:p>
          <a:p>
            <a:pPr>
              <a:defRPr/>
            </a:pPr>
            <a:endParaRPr lang="de-DE" sz="4400"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</a:rPr>
              <a:t>Kirschblüte</a:t>
            </a:r>
          </a:p>
        </p:txBody>
      </p:sp>
    </p:spTree>
    <p:extLst>
      <p:ext uri="{BB962C8B-B14F-4D97-AF65-F5344CB8AC3E}">
        <p14:creationId xmlns:p14="http://schemas.microsoft.com/office/powerpoint/2010/main" val="948626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 III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42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Was ist das Nationaltier Australiens?</a:t>
            </a:r>
          </a:p>
          <a:p>
            <a:pPr>
              <a:defRPr/>
            </a:pPr>
            <a:endParaRPr lang="de-DE" sz="4400"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</a:rPr>
              <a:t>Rotes Känguru</a:t>
            </a:r>
          </a:p>
        </p:txBody>
      </p:sp>
    </p:spTree>
    <p:extLst>
      <p:ext uri="{BB962C8B-B14F-4D97-AF65-F5344CB8AC3E}">
        <p14:creationId xmlns:p14="http://schemas.microsoft.com/office/powerpoint/2010/main" val="2500341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 IV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43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Wie viele Streifen sind auf der US-Flagge</a:t>
            </a:r>
          </a:p>
          <a:p>
            <a:pPr>
              <a:defRPr/>
            </a:pPr>
            <a:endParaRPr lang="de-DE" sz="4400"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08001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Allgemeinwissen V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44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1273834" y="1800224"/>
            <a:ext cx="10754652" cy="4293072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In wie vielen Ländern/Territorien gibt es Pfadfinder?</a:t>
            </a:r>
          </a:p>
          <a:p>
            <a:pPr>
              <a:defRPr/>
            </a:pPr>
            <a:endParaRPr lang="de-DE" sz="4400"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</a:rPr>
              <a:t>216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483261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Das war‘s!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45</a:t>
            </a:fld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91D4D5-68E2-4D4C-AC70-4DB254AA9D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3600" dirty="0"/>
              <a:t>Gewonnen haben:</a:t>
            </a:r>
          </a:p>
          <a:p>
            <a:pPr>
              <a:defRPr/>
            </a:pPr>
            <a:endParaRPr lang="de-DE" sz="3600" dirty="0"/>
          </a:p>
          <a:p>
            <a:pPr>
              <a:defRPr/>
            </a:pP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87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 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5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Was wählte die Diözesanversammlung 1990 erstmals?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a)	Frauenbeauftragte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b)	Kurat, der kein Priester ist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c)	Datenschutzbeauftragter</a:t>
            </a:r>
          </a:p>
          <a:p>
            <a:pPr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d)	Eine weibliche Vorsitzende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70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 III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6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2011 setzt sich der Bezirk __________ (Name) über die Satzung hinweg und ___________________ (macht was?). Diese Entscheidung wird vom Diözesanvorstand beanstandet. Die Diözesanversammlung stimmt dieser Beanstandung ____________ (mit wie vielen Stimmen?) zu.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85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 IV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7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Wann wird mit dem Bau des zweiten Hauses (Fred-Joseph-Haus) am Ludwigsturm begonnen?</a:t>
            </a:r>
          </a:p>
        </p:txBody>
      </p:sp>
    </p:spTree>
    <p:extLst>
      <p:ext uri="{BB962C8B-B14F-4D97-AF65-F5344CB8AC3E}">
        <p14:creationId xmlns:p14="http://schemas.microsoft.com/office/powerpoint/2010/main" val="374671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 V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8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Was war Auftrag der Arbeitsgruppe „</a:t>
            </a:r>
            <a:r>
              <a:rPr lang="de-DE" sz="3200" dirty="0" err="1"/>
              <a:t>Leinacher</a:t>
            </a:r>
            <a:r>
              <a:rPr lang="de-DE" sz="3200" dirty="0"/>
              <a:t> Ausbildungsoffensive“?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43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Runde Historie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2610E8-C1F9-4FC9-A900-309ADB975FC0}" type="slidenum">
              <a:rPr lang="en-GB"/>
              <a:t>9</a:t>
            </a:fld>
            <a:endParaRPr lang="en-GB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dirty="0"/>
              <a:t>Spätestens jetzt abgeben.</a:t>
            </a:r>
          </a:p>
          <a:p>
            <a:pPr>
              <a:defRPr/>
            </a:pPr>
            <a:endParaRPr lang="de-DE" sz="3200" dirty="0"/>
          </a:p>
          <a:p>
            <a:pPr>
              <a:defRPr/>
            </a:pPr>
            <a:r>
              <a:rPr lang="de-DE" sz="3200" dirty="0"/>
              <a:t>Auflösung folgt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965290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-Vorlage">
  <a:themeElements>
    <a:clrScheme name="DPSG">
      <a:dk1>
        <a:sysClr val="windowText" lastClr="000000"/>
      </a:dk1>
      <a:lt1>
        <a:sysClr val="window" lastClr="FFFFFF"/>
      </a:lt1>
      <a:dk2>
        <a:srgbClr val="003056"/>
      </a:dk2>
      <a:lt2>
        <a:srgbClr val="ECDFCB"/>
      </a:lt2>
      <a:accent1>
        <a:srgbClr val="810A1A"/>
      </a:accent1>
      <a:accent2>
        <a:srgbClr val="C7BDAD"/>
      </a:accent2>
      <a:accent3>
        <a:srgbClr val="FF6400"/>
      </a:accent3>
      <a:accent4>
        <a:srgbClr val="2F53A7"/>
      </a:accent4>
      <a:accent5>
        <a:srgbClr val="00823C"/>
      </a:accent5>
      <a:accent6>
        <a:srgbClr val="CC1F2F"/>
      </a:accent6>
      <a:hlink>
        <a:srgbClr val="002B51"/>
      </a:hlink>
      <a:folHlink>
        <a:srgbClr val="78726C"/>
      </a:folHlink>
    </a:clrScheme>
    <a:fontScheme name="Phoebe">
      <a:majorFont>
        <a:latin typeface="Rockwell"/>
        <a:ea typeface="Arial"/>
        <a:cs typeface="Arial"/>
      </a:majorFont>
      <a:minorFont>
        <a:latin typeface="Rockwel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Praesentation-Vorlage_dpsgw</Template>
  <TotalTime>0</TotalTime>
  <Words>926</Words>
  <Application>Microsoft Office PowerPoint</Application>
  <DocSecurity>0</DocSecurity>
  <PresentationFormat>Breitbild</PresentationFormat>
  <Paragraphs>220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9" baseType="lpstr">
      <vt:lpstr>Arial</vt:lpstr>
      <vt:lpstr>Calibri</vt:lpstr>
      <vt:lpstr>Rockwell</vt:lpstr>
      <vt:lpstr>Präsentation-Vorlage</vt:lpstr>
      <vt:lpstr>PowerPoint-Präsentation</vt:lpstr>
      <vt:lpstr>HowTo</vt:lpstr>
      <vt:lpstr>Runde Historie</vt:lpstr>
      <vt:lpstr>Runde Historie I</vt:lpstr>
      <vt:lpstr>Runde Historie II</vt:lpstr>
      <vt:lpstr>Runde Historie III</vt:lpstr>
      <vt:lpstr>Runde Historie IV</vt:lpstr>
      <vt:lpstr>Runde Historie V</vt:lpstr>
      <vt:lpstr>Runde Historie</vt:lpstr>
      <vt:lpstr>Runde Historie I</vt:lpstr>
      <vt:lpstr>Runde Historie II</vt:lpstr>
      <vt:lpstr>Runde Historie III</vt:lpstr>
      <vt:lpstr>Runde Historie IV</vt:lpstr>
      <vt:lpstr>Runde Historie V</vt:lpstr>
      <vt:lpstr>Runde Satzung</vt:lpstr>
      <vt:lpstr>Runde Satzung I</vt:lpstr>
      <vt:lpstr>Runde Satzung II</vt:lpstr>
      <vt:lpstr>Runde Satzung III</vt:lpstr>
      <vt:lpstr>Runde Satzung</vt:lpstr>
      <vt:lpstr>Runde Satzung I</vt:lpstr>
      <vt:lpstr>Runde Satzung II</vt:lpstr>
      <vt:lpstr>Runde Satzung III</vt:lpstr>
      <vt:lpstr>Runde Anagramm</vt:lpstr>
      <vt:lpstr>Runde Anagramm I</vt:lpstr>
      <vt:lpstr>Runde Anagramm II</vt:lpstr>
      <vt:lpstr>Runde Anagramm III</vt:lpstr>
      <vt:lpstr>Runde Anagramm IV</vt:lpstr>
      <vt:lpstr>Runde Anagramm</vt:lpstr>
      <vt:lpstr>Runde Anagramm I</vt:lpstr>
      <vt:lpstr>Runde Anagramm II</vt:lpstr>
      <vt:lpstr>Runde Anagramm III</vt:lpstr>
      <vt:lpstr>Runde Anagramm IV</vt:lpstr>
      <vt:lpstr>Runde Allgemeinwissen</vt:lpstr>
      <vt:lpstr>Runde Allgemeinwissen I</vt:lpstr>
      <vt:lpstr>Runde Allgemeinwissen II</vt:lpstr>
      <vt:lpstr>Runde Allgemeinwissen III</vt:lpstr>
      <vt:lpstr>Runde Allgemeinwissen IV</vt:lpstr>
      <vt:lpstr>Runde Allgemeinwissen V</vt:lpstr>
      <vt:lpstr>Runde Allgemeinwissen</vt:lpstr>
      <vt:lpstr>Runde Allgemeinwissen I</vt:lpstr>
      <vt:lpstr>Runde Allgemeinwissen II</vt:lpstr>
      <vt:lpstr>Runde Allgemeinwissen III</vt:lpstr>
      <vt:lpstr>Runde Allgemeinwissen IV</vt:lpstr>
      <vt:lpstr>Runde Allgemeinwissen V</vt:lpstr>
      <vt:lpstr>Das war‘s!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Kroth, Maximilian (SMO CS LS TC 1)</dc:creator>
  <cp:keywords/>
  <dc:description/>
  <cp:lastModifiedBy>oq90iteb</cp:lastModifiedBy>
  <cp:revision>19</cp:revision>
  <dcterms:created xsi:type="dcterms:W3CDTF">2021-01-23T12:17:18Z</dcterms:created>
  <dcterms:modified xsi:type="dcterms:W3CDTF">2021-05-20T08:55:15Z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F73885AC-19E2-426F-9638-048261A3C7DC</vt:lpwstr>
  </property>
  <property fmtid="{D5CDD505-2E9C-101B-9397-08002B2CF9AE}" pid="3" name="ArticulatePath">
    <vt:lpwstr>Präsentation1</vt:lpwstr>
  </property>
  <property fmtid="{D5CDD505-2E9C-101B-9397-08002B2CF9AE}" pid="4" name="MSIP_Label_a59b6cd5-d141-4a33-8bf1-0ca04484304f_Enabled">
    <vt:lpwstr>true</vt:lpwstr>
  </property>
  <property fmtid="{D5CDD505-2E9C-101B-9397-08002B2CF9AE}" pid="5" name="MSIP_Label_a59b6cd5-d141-4a33-8bf1-0ca04484304f_SetDate">
    <vt:lpwstr>2021-01-23T20:54:35Z</vt:lpwstr>
  </property>
  <property fmtid="{D5CDD505-2E9C-101B-9397-08002B2CF9AE}" pid="6" name="MSIP_Label_a59b6cd5-d141-4a33-8bf1-0ca04484304f_Method">
    <vt:lpwstr>Standard</vt:lpwstr>
  </property>
  <property fmtid="{D5CDD505-2E9C-101B-9397-08002B2CF9AE}" pid="7" name="MSIP_Label_a59b6cd5-d141-4a33-8bf1-0ca04484304f_Name">
    <vt:lpwstr>restricted-default</vt:lpwstr>
  </property>
  <property fmtid="{D5CDD505-2E9C-101B-9397-08002B2CF9AE}" pid="8" name="MSIP_Label_a59b6cd5-d141-4a33-8bf1-0ca04484304f_SiteId">
    <vt:lpwstr>38ae3bcd-9579-4fd4-adda-b42e1495d55a</vt:lpwstr>
  </property>
  <property fmtid="{D5CDD505-2E9C-101B-9397-08002B2CF9AE}" pid="9" name="MSIP_Label_a59b6cd5-d141-4a33-8bf1-0ca04484304f_ActionId">
    <vt:lpwstr>23c0d163-a64a-4f48-9824-1f118cbcf096</vt:lpwstr>
  </property>
  <property fmtid="{D5CDD505-2E9C-101B-9397-08002B2CF9AE}" pid="10" name="MSIP_Label_a59b6cd5-d141-4a33-8bf1-0ca04484304f_ContentBits">
    <vt:lpwstr>0</vt:lpwstr>
  </property>
  <property fmtid="{D5CDD505-2E9C-101B-9397-08002B2CF9AE}" pid="11" name="Document_Confidentiality">
    <vt:lpwstr>Restricted</vt:lpwstr>
  </property>
</Properties>
</file>